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67043D-F5A2-4D94-88F3-DAE39B2342A6}">
  <a:tblStyle styleId="{2767043D-F5A2-4D94-88F3-DAE39B2342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Roboto-bold.fntdata"/><Relationship Id="rId23" Type="http://schemas.openxmlformats.org/officeDocument/2006/relationships/slide" Target="slides/slide17.xml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Roboto-boldItalic.fntdata"/><Relationship Id="rId25" Type="http://schemas.openxmlformats.org/officeDocument/2006/relationships/slide" Target="slides/slide19.xml"/><Relationship Id="rId47" Type="http://schemas.openxmlformats.org/officeDocument/2006/relationships/font" Target="fonts/Robo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9017adff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9017adff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</a:rPr>
              <a:t>This was the first work that designed an attack that doesn't  require access to the object. The patch is printed like a sticker and applied on the camera lens. It is focused on doing targeted attack by preventing detction of certain classes.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Optimisation(Shape+position+colour)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9017adff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9017adff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2. Even if the </a:t>
            </a:r>
            <a:r>
              <a:rPr lang="en-GB" sz="1800">
                <a:solidFill>
                  <a:srgbClr val="595959"/>
                </a:solidFill>
              </a:rPr>
              <a:t>patches</a:t>
            </a:r>
            <a:r>
              <a:rPr lang="en-GB" sz="1800">
                <a:solidFill>
                  <a:srgbClr val="595959"/>
                </a:solidFill>
              </a:rPr>
              <a:t> are not clearly </a:t>
            </a:r>
            <a:r>
              <a:rPr lang="en-GB" sz="1800">
                <a:solidFill>
                  <a:srgbClr val="595959"/>
                </a:solidFill>
              </a:rPr>
              <a:t>visible</a:t>
            </a:r>
            <a:r>
              <a:rPr lang="en-GB" sz="1800">
                <a:solidFill>
                  <a:srgbClr val="595959"/>
                </a:solidFill>
              </a:rPr>
              <a:t> the </a:t>
            </a:r>
            <a:r>
              <a:rPr lang="en-GB" sz="1800">
                <a:solidFill>
                  <a:srgbClr val="595959"/>
                </a:solidFill>
              </a:rPr>
              <a:t>resultant</a:t>
            </a:r>
            <a:r>
              <a:rPr lang="en-GB" sz="1800">
                <a:solidFill>
                  <a:srgbClr val="595959"/>
                </a:solidFill>
              </a:rPr>
              <a:t> perturbed image will be very unclear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9017adffa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9017adffa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Subrat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9017adff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9017adff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9017adff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9017adff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9017adff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9017adff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9017adff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b9017adff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9017adff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9017adff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9017adff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9017adff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94cdbe1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94cdbe1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9017adff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9017adff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</a:rPr>
              <a:t>Somrita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9017adff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b9017adff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9017adffa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9017adff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9017adffa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9017adffa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9017adffa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b9017adffa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6adc35a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b6adc35a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Somrita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9017adffa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b9017adffa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9017adffa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b9017adffa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9017adff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9017adff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9017adffa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b9017adffa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6adc35a3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6adc35a3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6adc35a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6adc35a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Somrita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9017ae47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b9017ae47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we had 10 participants for the evaluation section. We gave them a primary task (here playing a game) and asked them to detect if they see any abnormalities in the </a:t>
            </a:r>
            <a:r>
              <a:rPr lang="en-GB"/>
              <a:t>images</a:t>
            </a:r>
            <a:r>
              <a:rPr lang="en-GB"/>
              <a:t> we show them.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9017adff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9017adff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we had 10 participants for the evaluation section. We gave them a primary task (here playing a game) and asked them to detect if they see any abnormalities in the images we show them.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6adc35a3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b6adc35a3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Subrat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9017adffa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b9017adffa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9017adffa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b9017adffa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9017adffa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b9017adffa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b6adc35a3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b6adc35a3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9017adff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b9017adff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94cdbe15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b94cdbe15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9017ae47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9017ae47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D0D0D"/>
                </a:solidFill>
                <a:highlight>
                  <a:srgbClr val="19C37D"/>
                </a:highlight>
                <a:latin typeface="Roboto"/>
                <a:ea typeface="Roboto"/>
                <a:cs typeface="Roboto"/>
                <a:sym typeface="Roboto"/>
              </a:rPr>
              <a:t>Somrita</a:t>
            </a:r>
            <a:endParaRPr sz="1200">
              <a:solidFill>
                <a:srgbClr val="0D0D0D"/>
              </a:solidFill>
              <a:highlight>
                <a:srgbClr val="19C37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The second method aims to make the patch entirely imperceptible, requiring close attention to become visible.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9017ae47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9017ae47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D0D0D"/>
                </a:solidFill>
                <a:highlight>
                  <a:srgbClr val="19C37D"/>
                </a:highlight>
                <a:latin typeface="Roboto"/>
                <a:ea typeface="Roboto"/>
                <a:cs typeface="Roboto"/>
                <a:sym typeface="Roboto"/>
              </a:rPr>
              <a:t>Somrita</a:t>
            </a:r>
            <a:endParaRPr sz="1200">
              <a:solidFill>
                <a:srgbClr val="0D0D0D"/>
              </a:solidFill>
              <a:highlight>
                <a:srgbClr val="19C37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There are two methods to ensure a patch goes unnoticed. The first involves making the patch inconspicuous, blending it with the image's context to prevent suspicion even if it's visible thus exploiting </a:t>
            </a:r>
            <a:r>
              <a:rPr lang="en-GB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prior human knowledge to their advantage</a:t>
            </a:r>
            <a:r>
              <a:rPr lang="en-GB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. The second method aims to make the patch entirely imperceptible, requiring close attention to become visible.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9017adff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9017adff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</a:rPr>
              <a:t>Now, we come to attack on object detectors in the real world. </a:t>
            </a:r>
            <a:r>
              <a:rPr lang="en-GB" sz="1800">
                <a:solidFill>
                  <a:srgbClr val="595959"/>
                </a:solidFill>
              </a:rPr>
              <a:t>Usually</a:t>
            </a:r>
            <a:r>
              <a:rPr lang="en-GB" sz="1800">
                <a:solidFill>
                  <a:srgbClr val="595959"/>
                </a:solidFill>
              </a:rPr>
              <a:t> these attacks mainly focus on </a:t>
            </a:r>
            <a:r>
              <a:rPr lang="en-GB" sz="1800">
                <a:solidFill>
                  <a:srgbClr val="595959"/>
                </a:solidFill>
              </a:rPr>
              <a:t>inconspicuousness</a:t>
            </a:r>
            <a:r>
              <a:rPr lang="en-GB" sz="1800">
                <a:solidFill>
                  <a:srgbClr val="595959"/>
                </a:solidFill>
              </a:rPr>
              <a:t> because achieving imperceptibility on real world attack is hard.   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9017adff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9017adff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Disadvantage: access to the object is required.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9017adff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9017adff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</a:rPr>
              <a:t>(Explain the process)This was the first work that designed an attack that </a:t>
            </a:r>
            <a:r>
              <a:rPr lang="en-GB" sz="1800">
                <a:solidFill>
                  <a:srgbClr val="595959"/>
                </a:solidFill>
              </a:rPr>
              <a:t>doesn't</a:t>
            </a:r>
            <a:r>
              <a:rPr lang="en-GB" sz="1800">
                <a:solidFill>
                  <a:srgbClr val="595959"/>
                </a:solidFill>
              </a:rPr>
              <a:t>  require access to the object. The patch is printed like a sticker and applied on the camera lens. It is focused on doing </a:t>
            </a:r>
            <a:r>
              <a:rPr lang="en-GB" sz="1800">
                <a:solidFill>
                  <a:srgbClr val="595959"/>
                </a:solidFill>
              </a:rPr>
              <a:t>targeted</a:t>
            </a:r>
            <a:r>
              <a:rPr lang="en-GB" sz="1800">
                <a:solidFill>
                  <a:srgbClr val="595959"/>
                </a:solidFill>
              </a:rPr>
              <a:t> attack by preventing detction of certain classes. 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9017adff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9017adff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</a:rPr>
              <a:t>This was the first work that designed an attack that doesn't  require access to the object. The patch is printed like a sticker and applied on the camera lens. It is focused on doing targeted attack by preventing detction of certain classes. 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8.jp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8.jp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8.jpg"/><Relationship Id="rId10" Type="http://schemas.openxmlformats.org/officeDocument/2006/relationships/image" Target="../media/image1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8.jpg"/><Relationship Id="rId6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8.jpg"/><Relationship Id="rId6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8.jpg"/><Relationship Id="rId6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3.jpg"/><Relationship Id="rId5" Type="http://schemas.openxmlformats.org/officeDocument/2006/relationships/image" Target="../media/image31.jp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3.jpg"/><Relationship Id="rId5" Type="http://schemas.openxmlformats.org/officeDocument/2006/relationships/image" Target="../media/image31.jpg"/><Relationship Id="rId6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198775"/>
            <a:ext cx="9144000" cy="11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50">
                <a:solidFill>
                  <a:srgbClr val="009BC4"/>
                </a:solidFill>
                <a:highlight>
                  <a:srgbClr val="FFFFFF"/>
                </a:highlight>
              </a:rPr>
              <a:t>DropAttack: </a:t>
            </a:r>
            <a:r>
              <a:rPr lang="en-GB" sz="3370">
                <a:solidFill>
                  <a:srgbClr val="009BC4"/>
                </a:solidFill>
                <a:highlight>
                  <a:srgbClr val="FFFFFF"/>
                </a:highlight>
              </a:rPr>
              <a:t>Leveraging Realistic Templates for Enhanced Universal Adversarial Attacks on Detectors</a:t>
            </a:r>
            <a:endParaRPr sz="3370">
              <a:solidFill>
                <a:srgbClr val="009BC4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52325"/>
            <a:ext cx="8520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2000">
                <a:solidFill>
                  <a:srgbClr val="666666"/>
                </a:solidFill>
              </a:rPr>
              <a:t>Subrat Kishore Dutta, Somrita Ghosh, Soham Roy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 flipH="1" rot="10800000">
            <a:off x="-47700" y="514800"/>
            <a:ext cx="9239400" cy="3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/>
          <p:nvPr/>
        </p:nvCxnSpPr>
        <p:spPr>
          <a:xfrm flipH="1" rot="10800000">
            <a:off x="-47700" y="2293225"/>
            <a:ext cx="9239400" cy="3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83625" y="4808975"/>
            <a:ext cx="1129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Image credit: [11]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The translucent patch</a:t>
            </a:r>
            <a:endParaRPr sz="3000">
              <a:solidFill>
                <a:srgbClr val="009BC4"/>
              </a:solidFill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50" y="2001303"/>
            <a:ext cx="1839378" cy="114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6">
            <a:alphaModFix/>
          </a:blip>
          <a:srcRect b="3775" l="0" r="0" t="3236"/>
          <a:stretch/>
        </p:blipFill>
        <p:spPr>
          <a:xfrm>
            <a:off x="2215130" y="1992967"/>
            <a:ext cx="1999982" cy="11408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2"/>
          <p:cNvSpPr txBox="1"/>
          <p:nvPr/>
        </p:nvSpPr>
        <p:spPr>
          <a:xfrm>
            <a:off x="1928186" y="2332550"/>
            <a:ext cx="5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+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4350" y="1234524"/>
            <a:ext cx="4553101" cy="26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4215127" y="2340900"/>
            <a:ext cx="44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=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83625" y="4808975"/>
            <a:ext cx="1129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Image credit: [11]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The translucent patch: Drawback</a:t>
            </a:r>
            <a:endParaRPr sz="3000">
              <a:solidFill>
                <a:srgbClr val="009BC4"/>
              </a:solidFill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013" y="1237703"/>
            <a:ext cx="1839378" cy="114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 rotWithShape="1">
          <a:blip r:embed="rId6">
            <a:alphaModFix/>
          </a:blip>
          <a:srcRect b="3775" l="0" r="0" t="3236"/>
          <a:stretch/>
        </p:blipFill>
        <p:spPr>
          <a:xfrm>
            <a:off x="3491693" y="1229367"/>
            <a:ext cx="1999982" cy="11408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3"/>
          <p:cNvSpPr txBox="1"/>
          <p:nvPr/>
        </p:nvSpPr>
        <p:spPr>
          <a:xfrm>
            <a:off x="3204749" y="1568950"/>
            <a:ext cx="5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+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1000" y="1224425"/>
            <a:ext cx="1999975" cy="115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5431865" y="1577275"/>
            <a:ext cx="44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=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311700" y="2975775"/>
            <a:ext cx="8520600" cy="12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Increase in number of shapes causes overlapping causing saturation of the attack success.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Increased perceptibility.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-GB">
                <a:solidFill>
                  <a:srgbClr val="666666"/>
                </a:solidFill>
              </a:rPr>
              <a:t>Preparing the mask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-GB">
                <a:solidFill>
                  <a:srgbClr val="666666"/>
                </a:solidFill>
              </a:rPr>
              <a:t>Initialising the perturbation tensor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-GB">
                <a:solidFill>
                  <a:srgbClr val="666666"/>
                </a:solidFill>
              </a:rPr>
              <a:t>Application of the patch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-GB">
                <a:solidFill>
                  <a:srgbClr val="666666"/>
                </a:solidFill>
              </a:rPr>
              <a:t>Optimizing the patch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-GB">
                <a:solidFill>
                  <a:srgbClr val="666666"/>
                </a:solidFill>
              </a:rPr>
              <a:t>Loss function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0" name="Google Shape;18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</a:t>
            </a:r>
            <a:r>
              <a:rPr lang="en-GB" sz="3000">
                <a:solidFill>
                  <a:srgbClr val="009BC4"/>
                </a:solidFill>
              </a:rPr>
              <a:t> Preparing the mask</a:t>
            </a:r>
            <a:endParaRPr sz="3000">
              <a:solidFill>
                <a:srgbClr val="009BC4"/>
              </a:solidFill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50" y="1213350"/>
            <a:ext cx="4989076" cy="2806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25"/>
          <p:cNvSpPr txBox="1"/>
          <p:nvPr/>
        </p:nvSpPr>
        <p:spPr>
          <a:xfrm>
            <a:off x="1984225" y="4019700"/>
            <a:ext cx="187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Template image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50" y="1213350"/>
            <a:ext cx="2469776" cy="130096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26"/>
          <p:cNvSpPr txBox="1"/>
          <p:nvPr/>
        </p:nvSpPr>
        <p:spPr>
          <a:xfrm>
            <a:off x="1093125" y="2514323"/>
            <a:ext cx="113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Template image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6">
            <a:alphaModFix/>
          </a:blip>
          <a:srcRect b="10933" l="8848" r="1320" t="5412"/>
          <a:stretch/>
        </p:blipFill>
        <p:spPr>
          <a:xfrm>
            <a:off x="3121525" y="1213350"/>
            <a:ext cx="5337399" cy="2907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26"/>
          <p:cNvSpPr txBox="1"/>
          <p:nvPr/>
        </p:nvSpPr>
        <p:spPr>
          <a:xfrm>
            <a:off x="4034925" y="4120575"/>
            <a:ext cx="351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Binary thresholding and eroding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0" name="Google Shape;20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Preparing the mask</a:t>
            </a:r>
            <a:endParaRPr sz="3000">
              <a:solidFill>
                <a:srgbClr val="009BC4"/>
              </a:solidFill>
            </a:endParaRPr>
          </a:p>
        </p:txBody>
      </p:sp>
      <p:cxnSp>
        <p:nvCxnSpPr>
          <p:cNvPr id="201" name="Google Shape;201;p26"/>
          <p:cNvCxnSpPr>
            <a:stCxn id="196" idx="3"/>
          </p:cNvCxnSpPr>
          <p:nvPr/>
        </p:nvCxnSpPr>
        <p:spPr>
          <a:xfrm>
            <a:off x="2895926" y="1863833"/>
            <a:ext cx="244800" cy="9000"/>
          </a:xfrm>
          <a:prstGeom prst="straightConnector1">
            <a:avLst/>
          </a:prstGeom>
          <a:noFill/>
          <a:ln cap="flat" cmpd="sng" w="28575">
            <a:solidFill>
              <a:srgbClr val="009BC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50" y="1213350"/>
            <a:ext cx="2469776" cy="130096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7"/>
          <p:cNvSpPr txBox="1"/>
          <p:nvPr/>
        </p:nvSpPr>
        <p:spPr>
          <a:xfrm>
            <a:off x="1093125" y="2514323"/>
            <a:ext cx="113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Template image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5">
            <a:alphaModFix/>
          </a:blip>
          <a:srcRect b="10933" l="8848" r="1320" t="5412"/>
          <a:stretch/>
        </p:blipFill>
        <p:spPr>
          <a:xfrm>
            <a:off x="3121525" y="1213350"/>
            <a:ext cx="2469775" cy="130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p27"/>
          <p:cNvSpPr txBox="1"/>
          <p:nvPr/>
        </p:nvSpPr>
        <p:spPr>
          <a:xfrm>
            <a:off x="3449200" y="2514325"/>
            <a:ext cx="181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Binary thresholding and eroding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Preparing the mask</a:t>
            </a:r>
            <a:endParaRPr sz="3000">
              <a:solidFill>
                <a:srgbClr val="009BC4"/>
              </a:solidFill>
            </a:endParaRPr>
          </a:p>
        </p:txBody>
      </p:sp>
      <p:cxnSp>
        <p:nvCxnSpPr>
          <p:cNvPr id="212" name="Google Shape;212;p27"/>
          <p:cNvCxnSpPr/>
          <p:nvPr/>
        </p:nvCxnSpPr>
        <p:spPr>
          <a:xfrm>
            <a:off x="2895926" y="1863833"/>
            <a:ext cx="244800" cy="9000"/>
          </a:xfrm>
          <a:prstGeom prst="straightConnector1">
            <a:avLst/>
          </a:prstGeom>
          <a:noFill/>
          <a:ln cap="flat" cmpd="sng" w="28575">
            <a:solidFill>
              <a:srgbClr val="009BC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3" name="Google Shape;213;p27"/>
          <p:cNvPicPr preferRelativeResize="0"/>
          <p:nvPr/>
        </p:nvPicPr>
        <p:blipFill rotWithShape="1">
          <a:blip r:embed="rId6">
            <a:alphaModFix/>
          </a:blip>
          <a:srcRect b="11364" l="8583" r="0" t="4389"/>
          <a:stretch/>
        </p:blipFill>
        <p:spPr>
          <a:xfrm>
            <a:off x="4486968" y="2783325"/>
            <a:ext cx="4657020" cy="23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2001300" y="4682650"/>
            <a:ext cx="257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Area thresholding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7">
            <a:alphaModFix/>
          </a:blip>
          <a:srcRect b="25752" l="31756" r="31110" t="52175"/>
          <a:stretch/>
        </p:blipFill>
        <p:spPr>
          <a:xfrm>
            <a:off x="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7"/>
          <p:cNvCxnSpPr>
            <a:stCxn id="209" idx="3"/>
          </p:cNvCxnSpPr>
          <p:nvPr/>
        </p:nvCxnSpPr>
        <p:spPr>
          <a:xfrm flipH="1" rot="10800000">
            <a:off x="5591300" y="1850938"/>
            <a:ext cx="1238700" cy="12900"/>
          </a:xfrm>
          <a:prstGeom prst="straightConnector1">
            <a:avLst/>
          </a:prstGeom>
          <a:noFill/>
          <a:ln cap="flat" cmpd="sng" w="38100">
            <a:solidFill>
              <a:srgbClr val="009BC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7"/>
          <p:cNvCxnSpPr>
            <a:endCxn id="213" idx="0"/>
          </p:cNvCxnSpPr>
          <p:nvPr/>
        </p:nvCxnSpPr>
        <p:spPr>
          <a:xfrm flipH="1">
            <a:off x="6815478" y="1850925"/>
            <a:ext cx="3600" cy="932400"/>
          </a:xfrm>
          <a:prstGeom prst="straightConnector1">
            <a:avLst/>
          </a:prstGeom>
          <a:noFill/>
          <a:ln cap="flat" cmpd="sng" w="38100">
            <a:solidFill>
              <a:srgbClr val="009BC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0" y="1186221"/>
            <a:ext cx="2068372" cy="10245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28"/>
          <p:cNvSpPr txBox="1"/>
          <p:nvPr/>
        </p:nvSpPr>
        <p:spPr>
          <a:xfrm>
            <a:off x="1796823" y="2210823"/>
            <a:ext cx="95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Template image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5">
            <a:alphaModFix/>
          </a:blip>
          <a:srcRect b="10933" l="8848" r="1320" t="5412"/>
          <a:stretch/>
        </p:blipFill>
        <p:spPr>
          <a:xfrm>
            <a:off x="3495554" y="1186221"/>
            <a:ext cx="2068370" cy="102460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28"/>
          <p:cNvSpPr txBox="1"/>
          <p:nvPr/>
        </p:nvSpPr>
        <p:spPr>
          <a:xfrm>
            <a:off x="3769973" y="2210825"/>
            <a:ext cx="151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Binary thresholding and eroding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Preparing the mask</a:t>
            </a:r>
            <a:endParaRPr sz="3000">
              <a:solidFill>
                <a:srgbClr val="009BC4"/>
              </a:solidFill>
            </a:endParaRPr>
          </a:p>
        </p:txBody>
      </p:sp>
      <p:cxnSp>
        <p:nvCxnSpPr>
          <p:cNvPr id="228" name="Google Shape;228;p28"/>
          <p:cNvCxnSpPr/>
          <p:nvPr/>
        </p:nvCxnSpPr>
        <p:spPr>
          <a:xfrm>
            <a:off x="3306621" y="1698519"/>
            <a:ext cx="205200" cy="7200"/>
          </a:xfrm>
          <a:prstGeom prst="straightConnector1">
            <a:avLst/>
          </a:prstGeom>
          <a:noFill/>
          <a:ln cap="flat" cmpd="sng" w="28575">
            <a:solidFill>
              <a:srgbClr val="009BC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9" name="Google Shape;229;p28"/>
          <p:cNvPicPr preferRelativeResize="0"/>
          <p:nvPr/>
        </p:nvPicPr>
        <p:blipFill rotWithShape="1">
          <a:blip r:embed="rId6">
            <a:alphaModFix/>
          </a:blip>
          <a:srcRect b="11364" l="8583" r="0" t="4389"/>
          <a:stretch/>
        </p:blipFill>
        <p:spPr>
          <a:xfrm>
            <a:off x="5752859" y="1168825"/>
            <a:ext cx="2152891" cy="106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8"/>
          <p:cNvCxnSpPr/>
          <p:nvPr/>
        </p:nvCxnSpPr>
        <p:spPr>
          <a:xfrm>
            <a:off x="5563925" y="1698519"/>
            <a:ext cx="205200" cy="7200"/>
          </a:xfrm>
          <a:prstGeom prst="straightConnector1">
            <a:avLst/>
          </a:prstGeom>
          <a:noFill/>
          <a:ln cap="flat" cmpd="sng" w="28575">
            <a:solidFill>
              <a:srgbClr val="009BC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8"/>
          <p:cNvSpPr txBox="1"/>
          <p:nvPr/>
        </p:nvSpPr>
        <p:spPr>
          <a:xfrm>
            <a:off x="6311453" y="2210825"/>
            <a:ext cx="118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Area thresholding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3720" y="2848345"/>
            <a:ext cx="2916561" cy="16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95" y="2848351"/>
            <a:ext cx="2916551" cy="165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3245" y="2848351"/>
            <a:ext cx="2916551" cy="16593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8"/>
          <p:cNvCxnSpPr/>
          <p:nvPr/>
        </p:nvCxnSpPr>
        <p:spPr>
          <a:xfrm flipH="1" rot="10800000">
            <a:off x="1512775" y="4863275"/>
            <a:ext cx="58383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6" name="Google Shape;236;p28"/>
          <p:cNvSpPr txBox="1"/>
          <p:nvPr/>
        </p:nvSpPr>
        <p:spPr>
          <a:xfrm>
            <a:off x="3725889" y="4602350"/>
            <a:ext cx="160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Area threshold increases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 rotWithShape="1">
          <a:blip r:embed="rId10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9"/>
          <p:cNvPicPr preferRelativeResize="0"/>
          <p:nvPr/>
        </p:nvPicPr>
        <p:blipFill rotWithShape="1">
          <a:blip r:embed="rId3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Initialising the perturbation tensor</a:t>
            </a:r>
            <a:endParaRPr sz="3000">
              <a:solidFill>
                <a:srgbClr val="009BC4"/>
              </a:solidFill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4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Random values sampled from Normal Distribution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Normalised grey value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194" y="2493819"/>
            <a:ext cx="2507850" cy="14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1950" y="2493839"/>
            <a:ext cx="2507850" cy="142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0"/>
          <p:cNvPicPr preferRelativeResize="0"/>
          <p:nvPr/>
        </p:nvPicPr>
        <p:blipFill rotWithShape="1">
          <a:blip r:embed="rId3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Application of the patch</a:t>
            </a:r>
            <a:endParaRPr sz="3000">
              <a:solidFill>
                <a:srgbClr val="009BC4"/>
              </a:solidFill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 rotWithShape="1">
          <a:blip r:embed="rId4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725" y="1348250"/>
            <a:ext cx="3690649" cy="20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9625" y="1348250"/>
            <a:ext cx="3690649" cy="203621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1616200" y="3403325"/>
            <a:ext cx="174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Random initialised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5602850" y="3403325"/>
            <a:ext cx="210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Grey value</a:t>
            </a:r>
            <a:r>
              <a:rPr lang="en-GB" sz="1500">
                <a:solidFill>
                  <a:schemeClr val="dk2"/>
                </a:solidFill>
              </a:rPr>
              <a:t> initialised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Application of the patch</a:t>
            </a:r>
            <a:endParaRPr sz="3000">
              <a:solidFill>
                <a:srgbClr val="009BC4"/>
              </a:solidFill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725" y="1348250"/>
            <a:ext cx="3690649" cy="20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9625" y="1348250"/>
            <a:ext cx="3690649" cy="203621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1616200" y="3403325"/>
            <a:ext cx="174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Random initialised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5602850" y="3403325"/>
            <a:ext cx="210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Grey value initialised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643725" y="4055950"/>
            <a:ext cx="706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We use the </a:t>
            </a:r>
            <a:r>
              <a:rPr lang="en-GB" sz="1800">
                <a:solidFill>
                  <a:schemeClr val="dk2"/>
                </a:solidFill>
              </a:rPr>
              <a:t>greyscale</a:t>
            </a:r>
            <a:r>
              <a:rPr lang="en-GB" sz="1800">
                <a:solidFill>
                  <a:schemeClr val="dk2"/>
                </a:solidFill>
              </a:rPr>
              <a:t> image of the template as alpha map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3625" y="4808975"/>
            <a:ext cx="1129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Image credit: [6,9]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2742"/>
          <a:stretch/>
        </p:blipFill>
        <p:spPr>
          <a:xfrm>
            <a:off x="1939625" y="1858338"/>
            <a:ext cx="2415350" cy="23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9025" y="1858338"/>
            <a:ext cx="2415350" cy="23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859150" y="1486725"/>
            <a:ext cx="57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GP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509200" y="1486725"/>
            <a:ext cx="9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LAVAN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>
                <a:solidFill>
                  <a:srgbClr val="009BC4"/>
                </a:solidFill>
              </a:rPr>
              <a:t>Adversarial patch attack</a:t>
            </a:r>
            <a:endParaRPr sz="302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Application of the patch</a:t>
            </a:r>
            <a:endParaRPr sz="3000">
              <a:solidFill>
                <a:srgbClr val="009BC4"/>
              </a:solidFill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4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725" y="1348250"/>
            <a:ext cx="3690649" cy="20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9625" y="1348250"/>
            <a:ext cx="3690649" cy="203621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/>
        </p:nvSpPr>
        <p:spPr>
          <a:xfrm>
            <a:off x="643725" y="3605900"/>
            <a:ext cx="655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Psychological advantages: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Saliency mimics dispersion effect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Grey value is less salient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311700" y="1152475"/>
            <a:ext cx="8520600" cy="1199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AutoNum type="arabicPeriod"/>
            </a:pPr>
            <a:r>
              <a:rPr lang="en-GB" sz="1550"/>
              <a:t>For random initialized patch we used Adam Optimizer.</a:t>
            </a:r>
            <a:endParaRPr sz="155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50"/>
              <a:t> </a:t>
            </a:r>
            <a:endParaRPr sz="155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/>
          </a:p>
        </p:txBody>
      </p:sp>
      <p:sp>
        <p:nvSpPr>
          <p:cNvPr id="286" name="Google Shape;286;p33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</a:t>
            </a:r>
            <a:r>
              <a:rPr lang="en-GB" sz="3000">
                <a:solidFill>
                  <a:srgbClr val="009BC4"/>
                </a:solidFill>
              </a:rPr>
              <a:t>Optimizing the patch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idx="1" type="body"/>
          </p:nvPr>
        </p:nvSpPr>
        <p:spPr>
          <a:xfrm>
            <a:off x="311700" y="1152475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For random initialized patch we used Adam Optimizer.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For grey value initialized patch: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4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</a:t>
            </a:r>
            <a:r>
              <a:rPr lang="en-GB" sz="3000">
                <a:solidFill>
                  <a:srgbClr val="009BC4"/>
                </a:solidFill>
              </a:rPr>
              <a:t>Optimizing the patch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idx="1" type="body"/>
          </p:nvPr>
        </p:nvSpPr>
        <p:spPr>
          <a:xfrm>
            <a:off x="311700" y="1152475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For random initialized patch we used Adam Optimizer.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For grey value initialized patch: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Update Brightness and Saturation and </a:t>
            </a:r>
            <a:r>
              <a:rPr lang="en-GB">
                <a:solidFill>
                  <a:srgbClr val="FF0000"/>
                </a:solidFill>
              </a:rPr>
              <a:t>NOT</a:t>
            </a:r>
            <a:r>
              <a:rPr lang="en-GB"/>
              <a:t> Color</a:t>
            </a:r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50" y="2455286"/>
            <a:ext cx="1388076" cy="13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513" y="2455290"/>
            <a:ext cx="1388074" cy="137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7363" y="2455290"/>
            <a:ext cx="1388076" cy="137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850" y="2455302"/>
            <a:ext cx="1388050" cy="13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 txBox="1"/>
          <p:nvPr/>
        </p:nvSpPr>
        <p:spPr>
          <a:xfrm>
            <a:off x="1153713" y="3833338"/>
            <a:ext cx="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original</a:t>
            </a:r>
            <a:endParaRPr/>
          </a:p>
        </p:txBody>
      </p:sp>
      <p:cxnSp>
        <p:nvCxnSpPr>
          <p:cNvPr id="303" name="Google Shape;303;p35"/>
          <p:cNvCxnSpPr/>
          <p:nvPr/>
        </p:nvCxnSpPr>
        <p:spPr>
          <a:xfrm flipH="1" rot="10800000">
            <a:off x="3460325" y="4282188"/>
            <a:ext cx="4141200" cy="2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5"/>
          <p:cNvSpPr txBox="1"/>
          <p:nvPr/>
        </p:nvSpPr>
        <p:spPr>
          <a:xfrm>
            <a:off x="3088325" y="3857663"/>
            <a:ext cx="48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Changing the saturation and brightness and not the colour</a:t>
            </a:r>
            <a:endParaRPr/>
          </a:p>
        </p:txBody>
      </p:sp>
      <p:sp>
        <p:nvSpPr>
          <p:cNvPr id="305" name="Google Shape;305;p35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</a:t>
            </a:r>
            <a:r>
              <a:rPr lang="en-GB" sz="3000">
                <a:solidFill>
                  <a:srgbClr val="009BC4"/>
                </a:solidFill>
              </a:rPr>
              <a:t>Optimizing the patch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28" y="1245025"/>
            <a:ext cx="780534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</a:t>
            </a:r>
            <a:r>
              <a:rPr lang="en-GB" sz="3000">
                <a:solidFill>
                  <a:srgbClr val="009BC4"/>
                </a:solidFill>
              </a:rPr>
              <a:t>Loss function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idx="1" type="body"/>
          </p:nvPr>
        </p:nvSpPr>
        <p:spPr>
          <a:xfrm>
            <a:off x="3721225" y="2285400"/>
            <a:ext cx="4201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700"/>
              <a:t>: Targeted class loss</a:t>
            </a:r>
            <a:endParaRPr sz="1700"/>
          </a:p>
        </p:txBody>
      </p:sp>
      <p:pic>
        <p:nvPicPr>
          <p:cNvPr id="318" name="Google Shape;318;p37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28" y="1245025"/>
            <a:ext cx="78053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 rotWithShape="1">
          <a:blip r:embed="rId4">
            <a:alphaModFix/>
          </a:blip>
          <a:srcRect b="0" l="21888" r="70900" t="0"/>
          <a:stretch/>
        </p:blipFill>
        <p:spPr>
          <a:xfrm>
            <a:off x="3025416" y="2285400"/>
            <a:ext cx="73861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</a:t>
            </a:r>
            <a:r>
              <a:rPr lang="en-GB" sz="3000">
                <a:solidFill>
                  <a:srgbClr val="009BC4"/>
                </a:solidFill>
              </a:rPr>
              <a:t>Loss function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idx="1" type="body"/>
          </p:nvPr>
        </p:nvSpPr>
        <p:spPr>
          <a:xfrm>
            <a:off x="3721225" y="2285400"/>
            <a:ext cx="4201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700"/>
              <a:t>: Targeted class loss</a:t>
            </a:r>
            <a:endParaRPr sz="1700"/>
          </a:p>
        </p:txBody>
      </p:sp>
      <p:pic>
        <p:nvPicPr>
          <p:cNvPr id="327" name="Google Shape;327;p38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28" y="1245025"/>
            <a:ext cx="78053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 rotWithShape="1">
          <a:blip r:embed="rId4">
            <a:alphaModFix/>
          </a:blip>
          <a:srcRect b="0" l="21888" r="70900" t="0"/>
          <a:stretch/>
        </p:blipFill>
        <p:spPr>
          <a:xfrm>
            <a:off x="3025416" y="2285400"/>
            <a:ext cx="73861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 rotWithShape="1">
          <a:blip r:embed="rId4">
            <a:alphaModFix/>
          </a:blip>
          <a:srcRect b="0" l="43703" r="48530" t="0"/>
          <a:stretch/>
        </p:blipFill>
        <p:spPr>
          <a:xfrm>
            <a:off x="3025415" y="2858100"/>
            <a:ext cx="79543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>
            <p:ph idx="1" type="body"/>
          </p:nvPr>
        </p:nvSpPr>
        <p:spPr>
          <a:xfrm>
            <a:off x="3721225" y="2954400"/>
            <a:ext cx="4201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700"/>
              <a:t>: Untargeted class loss</a:t>
            </a:r>
            <a:endParaRPr sz="1700"/>
          </a:p>
        </p:txBody>
      </p:sp>
      <p:sp>
        <p:nvSpPr>
          <p:cNvPr id="332" name="Google Shape;332;p38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</a:t>
            </a:r>
            <a:r>
              <a:rPr lang="en-GB" sz="3000">
                <a:solidFill>
                  <a:srgbClr val="009BC4"/>
                </a:solidFill>
              </a:rPr>
              <a:t>Loss function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3721225" y="2285400"/>
            <a:ext cx="4201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700"/>
              <a:t>: Targeted class loss</a:t>
            </a:r>
            <a:endParaRPr sz="1700"/>
          </a:p>
        </p:txBody>
      </p:sp>
      <p:pic>
        <p:nvPicPr>
          <p:cNvPr id="338" name="Google Shape;338;p39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28" y="1245025"/>
            <a:ext cx="78053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 rotWithShape="1">
          <a:blip r:embed="rId4">
            <a:alphaModFix/>
          </a:blip>
          <a:srcRect b="0" l="21888" r="70900" t="0"/>
          <a:stretch/>
        </p:blipFill>
        <p:spPr>
          <a:xfrm>
            <a:off x="3025416" y="2285400"/>
            <a:ext cx="73861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 rotWithShape="1">
          <a:blip r:embed="rId4">
            <a:alphaModFix/>
          </a:blip>
          <a:srcRect b="0" l="43703" r="48530" t="0"/>
          <a:stretch/>
        </p:blipFill>
        <p:spPr>
          <a:xfrm>
            <a:off x="3025415" y="2858100"/>
            <a:ext cx="79543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9"/>
          <p:cNvSpPr txBox="1"/>
          <p:nvPr>
            <p:ph idx="1" type="body"/>
          </p:nvPr>
        </p:nvSpPr>
        <p:spPr>
          <a:xfrm>
            <a:off x="3721225" y="2954400"/>
            <a:ext cx="4201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700"/>
              <a:t>: Untargeted class loss</a:t>
            </a:r>
            <a:endParaRPr sz="1700"/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4">
            <a:alphaModFix/>
          </a:blip>
          <a:srcRect b="0" l="66552" r="27484" t="0"/>
          <a:stretch/>
        </p:blipFill>
        <p:spPr>
          <a:xfrm>
            <a:off x="3089325" y="3430800"/>
            <a:ext cx="61079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>
            <p:ph idx="1" type="body"/>
          </p:nvPr>
        </p:nvSpPr>
        <p:spPr>
          <a:xfrm>
            <a:off x="3721225" y="3525263"/>
            <a:ext cx="4201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700"/>
              <a:t>: Variation loss</a:t>
            </a:r>
            <a:endParaRPr sz="1700"/>
          </a:p>
        </p:txBody>
      </p:sp>
      <p:sp>
        <p:nvSpPr>
          <p:cNvPr id="345" name="Google Shape;345;p39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</a:t>
            </a:r>
            <a:r>
              <a:rPr lang="en-GB" sz="3000">
                <a:solidFill>
                  <a:srgbClr val="009BC4"/>
                </a:solidFill>
              </a:rPr>
              <a:t>Loss function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3721225" y="2285400"/>
            <a:ext cx="4201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700"/>
              <a:t>: Targeted class loss</a:t>
            </a:r>
            <a:endParaRPr sz="1700"/>
          </a:p>
        </p:txBody>
      </p:sp>
      <p:pic>
        <p:nvPicPr>
          <p:cNvPr id="351" name="Google Shape;351;p40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28" y="1245025"/>
            <a:ext cx="78053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0"/>
          <p:cNvPicPr preferRelativeResize="0"/>
          <p:nvPr/>
        </p:nvPicPr>
        <p:blipFill rotWithShape="1">
          <a:blip r:embed="rId4">
            <a:alphaModFix/>
          </a:blip>
          <a:srcRect b="0" l="21888" r="70900" t="0"/>
          <a:stretch/>
        </p:blipFill>
        <p:spPr>
          <a:xfrm>
            <a:off x="3025416" y="2285400"/>
            <a:ext cx="73861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 rotWithShape="1">
          <a:blip r:embed="rId4">
            <a:alphaModFix/>
          </a:blip>
          <a:srcRect b="0" l="43703" r="48530" t="0"/>
          <a:stretch/>
        </p:blipFill>
        <p:spPr>
          <a:xfrm>
            <a:off x="3025415" y="2858100"/>
            <a:ext cx="79543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 txBox="1"/>
          <p:nvPr>
            <p:ph idx="1" type="body"/>
          </p:nvPr>
        </p:nvSpPr>
        <p:spPr>
          <a:xfrm>
            <a:off x="3721225" y="2954400"/>
            <a:ext cx="4201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700"/>
              <a:t>: Untargeted class loss</a:t>
            </a:r>
            <a:endParaRPr sz="1700"/>
          </a:p>
        </p:txBody>
      </p:sp>
      <p:pic>
        <p:nvPicPr>
          <p:cNvPr id="356" name="Google Shape;356;p40"/>
          <p:cNvPicPr preferRelativeResize="0"/>
          <p:nvPr/>
        </p:nvPicPr>
        <p:blipFill rotWithShape="1">
          <a:blip r:embed="rId4">
            <a:alphaModFix/>
          </a:blip>
          <a:srcRect b="0" l="66552" r="27484" t="0"/>
          <a:stretch/>
        </p:blipFill>
        <p:spPr>
          <a:xfrm>
            <a:off x="3089325" y="3430800"/>
            <a:ext cx="61079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>
            <p:ph idx="1" type="body"/>
          </p:nvPr>
        </p:nvSpPr>
        <p:spPr>
          <a:xfrm>
            <a:off x="3721225" y="3525263"/>
            <a:ext cx="4201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700"/>
              <a:t>: Variation loss</a:t>
            </a:r>
            <a:endParaRPr sz="1700"/>
          </a:p>
        </p:txBody>
      </p:sp>
      <p:pic>
        <p:nvPicPr>
          <p:cNvPr id="358" name="Google Shape;358;p40"/>
          <p:cNvPicPr preferRelativeResize="0"/>
          <p:nvPr/>
        </p:nvPicPr>
        <p:blipFill rotWithShape="1">
          <a:blip r:embed="rId4">
            <a:alphaModFix/>
          </a:blip>
          <a:srcRect b="0" l="87247" r="965" t="0"/>
          <a:stretch/>
        </p:blipFill>
        <p:spPr>
          <a:xfrm>
            <a:off x="2613475" y="4003500"/>
            <a:ext cx="120737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>
            <p:ph idx="1" type="body"/>
          </p:nvPr>
        </p:nvSpPr>
        <p:spPr>
          <a:xfrm>
            <a:off x="3721225" y="4048888"/>
            <a:ext cx="4201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700"/>
              <a:t>: Regularization term</a:t>
            </a:r>
            <a:endParaRPr sz="1700"/>
          </a:p>
        </p:txBody>
      </p:sp>
      <p:sp>
        <p:nvSpPr>
          <p:cNvPr id="360" name="Google Shape;360;p40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Our method: </a:t>
            </a:r>
            <a:r>
              <a:rPr lang="en-GB" sz="3000">
                <a:solidFill>
                  <a:srgbClr val="009BC4"/>
                </a:solidFill>
              </a:rPr>
              <a:t>Loss function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Attack success measure: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Average precision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Fooling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Our targeted classes: stop sign, traffic lights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Our victim model is: YOLOv5</a:t>
            </a:r>
            <a:endParaRPr/>
          </a:p>
        </p:txBody>
      </p:sp>
      <p:pic>
        <p:nvPicPr>
          <p:cNvPr id="366" name="Google Shape;366;p41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1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Evaluation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Achieving invisibility</a:t>
            </a:r>
            <a:endParaRPr sz="3000">
              <a:solidFill>
                <a:srgbClr val="009BC4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ways to be </a:t>
            </a:r>
            <a:r>
              <a:rPr b="1" lang="en-GB"/>
              <a:t>sneaky…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975" y="916349"/>
            <a:ext cx="5244324" cy="42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2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311" y="1275600"/>
            <a:ext cx="2694264" cy="212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425" y="1275600"/>
            <a:ext cx="2694264" cy="212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775" y="3663188"/>
            <a:ext cx="72104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/>
          <p:nvPr/>
        </p:nvSpPr>
        <p:spPr>
          <a:xfrm>
            <a:off x="6288350" y="2201575"/>
            <a:ext cx="165600" cy="6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2"/>
          <p:cNvSpPr/>
          <p:nvPr/>
        </p:nvSpPr>
        <p:spPr>
          <a:xfrm>
            <a:off x="3466950" y="2455050"/>
            <a:ext cx="138600" cy="6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Human e</a:t>
            </a:r>
            <a:r>
              <a:rPr lang="en-GB" sz="3000">
                <a:solidFill>
                  <a:srgbClr val="009BC4"/>
                </a:solidFill>
              </a:rPr>
              <a:t>valuation 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3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311" y="1275600"/>
            <a:ext cx="2694264" cy="212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425" y="1275600"/>
            <a:ext cx="2694264" cy="212972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/>
          <p:nvPr/>
        </p:nvSpPr>
        <p:spPr>
          <a:xfrm>
            <a:off x="232150" y="4470775"/>
            <a:ext cx="5403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a</a:t>
            </a:r>
            <a:r>
              <a:rPr lang="en-GB" sz="2000">
                <a:solidFill>
                  <a:schemeClr val="dk2"/>
                </a:solidFill>
              </a:rPr>
              <a:t>verage inconspicuousness score : </a:t>
            </a:r>
            <a:r>
              <a:rPr b="1" lang="en-GB" sz="2000">
                <a:solidFill>
                  <a:schemeClr val="dk2"/>
                </a:solidFill>
              </a:rPr>
              <a:t>0.68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775" y="3663188"/>
            <a:ext cx="72104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/>
          <p:nvPr/>
        </p:nvSpPr>
        <p:spPr>
          <a:xfrm>
            <a:off x="6288350" y="2201575"/>
            <a:ext cx="165600" cy="6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3"/>
          <p:cNvSpPr/>
          <p:nvPr/>
        </p:nvSpPr>
        <p:spPr>
          <a:xfrm>
            <a:off x="3466950" y="2455050"/>
            <a:ext cx="138600" cy="6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3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Human evaluation 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Results: Per class Average Precision</a:t>
            </a:r>
            <a:endParaRPr sz="3000">
              <a:solidFill>
                <a:srgbClr val="009BC4"/>
              </a:solidFill>
            </a:endParaRPr>
          </a:p>
        </p:txBody>
      </p:sp>
      <p:graphicFrame>
        <p:nvGraphicFramePr>
          <p:cNvPr id="397" name="Google Shape;397;p44"/>
          <p:cNvGraphicFramePr/>
          <p:nvPr/>
        </p:nvGraphicFramePr>
        <p:xfrm>
          <a:off x="1533363" y="183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{2767043D-F5A2-4D94-88F3-DAE39B2342A6}</a:tableStyleId>
              </a:tblPr>
              <a:tblGrid>
                <a:gridCol w="1138675"/>
                <a:gridCol w="1292225"/>
                <a:gridCol w="1215450"/>
                <a:gridCol w="1215450"/>
                <a:gridCol w="1215450"/>
              </a:tblGrid>
              <a:tr h="67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Study</a:t>
                      </a:r>
                      <a:endParaRPr sz="14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Area/number of shapes(N)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Initialisation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"stop sign" Class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Other Class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6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Ours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grey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41.01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66.61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Zolfi et. 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_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47.9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72.49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5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5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Results: Per class Fooling Rate</a:t>
            </a:r>
            <a:endParaRPr sz="3000">
              <a:solidFill>
                <a:srgbClr val="009BC4"/>
              </a:solidFill>
            </a:endParaRPr>
          </a:p>
        </p:txBody>
      </p:sp>
      <p:graphicFrame>
        <p:nvGraphicFramePr>
          <p:cNvPr id="404" name="Google Shape;404;p45"/>
          <p:cNvGraphicFramePr/>
          <p:nvPr/>
        </p:nvGraphicFramePr>
        <p:xfrm>
          <a:off x="1533363" y="190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{2767043D-F5A2-4D94-88F3-DAE39B2342A6}</a:tableStyleId>
              </a:tblPr>
              <a:tblGrid>
                <a:gridCol w="1151475"/>
                <a:gridCol w="1279425"/>
                <a:gridCol w="1215450"/>
                <a:gridCol w="1215450"/>
                <a:gridCol w="1215450"/>
              </a:tblGrid>
              <a:tr h="65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Study</a:t>
                      </a:r>
                      <a:endParaRPr sz="14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Area/number of shapes(N)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Initialisation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"stop sign" Class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Other Class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6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Ours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grey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47.81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27.2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Zolfi et. 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_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42.27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21.54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6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Results</a:t>
            </a:r>
            <a:endParaRPr sz="3000">
              <a:solidFill>
                <a:srgbClr val="009BC4"/>
              </a:solidFill>
            </a:endParaRPr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" y="1978500"/>
            <a:ext cx="2643226" cy="14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6650" y="1158112"/>
            <a:ext cx="2694891" cy="14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4650" y="1158113"/>
            <a:ext cx="2694900" cy="14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6"/>
          <p:cNvSpPr txBox="1"/>
          <p:nvPr/>
        </p:nvSpPr>
        <p:spPr>
          <a:xfrm>
            <a:off x="6635425" y="696413"/>
            <a:ext cx="11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Gaussian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5" name="Google Shape;415;p46"/>
          <p:cNvSpPr txBox="1"/>
          <p:nvPr/>
        </p:nvSpPr>
        <p:spPr>
          <a:xfrm>
            <a:off x="3559900" y="696413"/>
            <a:ext cx="13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Grey value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6" name="Google Shape;41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0488" y="2988763"/>
            <a:ext cx="2643225" cy="1458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28350" y="2974525"/>
            <a:ext cx="2643199" cy="1458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6"/>
          <p:cNvSpPr txBox="1"/>
          <p:nvPr/>
        </p:nvSpPr>
        <p:spPr>
          <a:xfrm rot="5400000">
            <a:off x="8152500" y="1670650"/>
            <a:ext cx="13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400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9" name="Google Shape;419;p46"/>
          <p:cNvSpPr txBox="1"/>
          <p:nvPr/>
        </p:nvSpPr>
        <p:spPr>
          <a:xfrm rot="5400000">
            <a:off x="8152500" y="3552050"/>
            <a:ext cx="13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2</a:t>
            </a:r>
            <a:r>
              <a:rPr lang="en-GB" sz="1800">
                <a:solidFill>
                  <a:schemeClr val="dk2"/>
                </a:solidFill>
              </a:rPr>
              <a:t>00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0" name="Google Shape;420;p46"/>
          <p:cNvSpPr txBox="1"/>
          <p:nvPr/>
        </p:nvSpPr>
        <p:spPr>
          <a:xfrm>
            <a:off x="522413" y="3487088"/>
            <a:ext cx="17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Original image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detection for the </a:t>
            </a:r>
            <a:r>
              <a:rPr lang="en-GB"/>
              <a:t>untargeted</a:t>
            </a:r>
            <a:r>
              <a:rPr lang="en-GB"/>
              <a:t> classes gets reduced which </a:t>
            </a:r>
            <a:r>
              <a:rPr lang="en-GB"/>
              <a:t>should</a:t>
            </a:r>
            <a:r>
              <a:rPr lang="en-GB"/>
              <a:t> be addressed.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Try to implement physical version of this attack.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Different templates according to context can be experimented with.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7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Future prospects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800">
                <a:solidFill>
                  <a:srgbClr val="434343"/>
                </a:solidFill>
              </a:rPr>
              <a:t>[1] </a:t>
            </a:r>
            <a:r>
              <a:rPr lang="en-GB" sz="800">
                <a:solidFill>
                  <a:srgbClr val="434343"/>
                </a:solidFill>
              </a:rPr>
              <a:t>Simen Thys, Wiebe Van Ranst, and Toon Goedeme. Fooling automated surveillance cameras: adversarial patches to attack person detection. In Proceedings of the IEEE Conference on Computer Vision and Pattern Recognition Workshops, pages 0–0, 2019.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800">
                <a:solidFill>
                  <a:srgbClr val="434343"/>
                </a:solidFill>
              </a:rPr>
              <a:t>[2] Zuxuan Wu, Ser-Nam Lim, Larry Davis, and Tom Goldstein. Making an invisibility cloak: Real world adversarial attacks on object detectors. arXiv preprint arXiv:1910.14667, 2019.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800">
                <a:solidFill>
                  <a:srgbClr val="434343"/>
                </a:solidFill>
              </a:rPr>
              <a:t>[3] Kaidi Xu, Gaoyuan Zhang, Sijia Liu, Quanfu Fan, Mengshu Sun, Hongge Chen, Pin-Yu Chen, Yanzhi Wang, and Xue Lin. Adversarial t-shirt! evading person detectors in a physical world. arXiv, pages arXiv–1910, 2019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800">
                <a:solidFill>
                  <a:srgbClr val="434343"/>
                </a:solidFill>
              </a:rPr>
              <a:t>[4] Shang-Tse Chen, Cory Cornelius, Jason Martin, and Duen Horng Polo Chau. Shapeshifter: Robust physical adversarial attack on faster r-cnn object detector. In Joint European Conference on Machine Learning and Knowledge Discovery in Databases, pages 52–68. Springer, 2018.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800">
                <a:solidFill>
                  <a:srgbClr val="434343"/>
                </a:solidFill>
              </a:rPr>
              <a:t>[5]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Huang, Hao, et al. "Rpattack: Refined patch attack on general object detectors."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</a:rPr>
              <a:t>2021 IEEE International Conference on Multimedia and Expo (ICME)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. IEEE, 2021.</a:t>
            </a:r>
            <a:endParaRPr sz="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[6] </a:t>
            </a:r>
            <a:r>
              <a:rPr lang="en-GB" sz="800">
                <a:solidFill>
                  <a:srgbClr val="222222"/>
                </a:solidFill>
                <a:highlight>
                  <a:schemeClr val="lt1"/>
                </a:highlight>
              </a:rPr>
              <a:t>Brown, Tom B., et al. "Adversarial patch." </a:t>
            </a:r>
            <a:r>
              <a:rPr i="1" lang="en-GB" sz="800">
                <a:solidFill>
                  <a:srgbClr val="222222"/>
                </a:solidFill>
                <a:highlight>
                  <a:schemeClr val="lt1"/>
                </a:highlight>
              </a:rPr>
              <a:t>arXiv preprint arXiv:1712.09665</a:t>
            </a:r>
            <a:r>
              <a:rPr lang="en-GB" sz="800">
                <a:solidFill>
                  <a:srgbClr val="222222"/>
                </a:solidFill>
                <a:highlight>
                  <a:schemeClr val="lt1"/>
                </a:highlight>
              </a:rPr>
              <a:t> (2017)</a:t>
            </a:r>
            <a:endParaRPr sz="8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800">
                <a:solidFill>
                  <a:srgbClr val="666666"/>
                </a:solidFill>
                <a:highlight>
                  <a:schemeClr val="lt1"/>
                </a:highlight>
              </a:rPr>
              <a:t>[7] Liu, Aishan, et al. "Perceptual-sensitive gan for generating adversarial patches." </a:t>
            </a:r>
            <a:r>
              <a:rPr i="1" lang="en-GB" sz="800">
                <a:solidFill>
                  <a:srgbClr val="666666"/>
                </a:solidFill>
                <a:highlight>
                  <a:schemeClr val="lt1"/>
                </a:highlight>
              </a:rPr>
              <a:t>Proceedings of the AAAI conference on artificial intelligence</a:t>
            </a:r>
            <a:r>
              <a:rPr lang="en-GB" sz="800">
                <a:solidFill>
                  <a:srgbClr val="666666"/>
                </a:solidFill>
                <a:highlight>
                  <a:schemeClr val="lt1"/>
                </a:highlight>
              </a:rPr>
              <a:t>. Vol. 33. No. 01. 2019.</a:t>
            </a:r>
            <a:endParaRPr sz="8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800">
                <a:solidFill>
                  <a:srgbClr val="666666"/>
                </a:solidFill>
                <a:highlight>
                  <a:schemeClr val="lt1"/>
                </a:highlight>
              </a:rPr>
              <a:t>[8 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Sharif, Mahmood, et al. "Accessorize to a crime: Real and stealthy attacks on state-of-the-art face recognition."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</a:rPr>
              <a:t>Proceedings of the 2016 acm sigsac conference on computer and communications security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. 2016.</a:t>
            </a:r>
            <a:r>
              <a:rPr lang="en-GB" sz="800">
                <a:solidFill>
                  <a:srgbClr val="666666"/>
                </a:solidFill>
                <a:highlight>
                  <a:schemeClr val="lt1"/>
                </a:highlight>
              </a:rPr>
              <a:t>]</a:t>
            </a:r>
            <a:endParaRPr sz="8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sz="800">
                <a:solidFill>
                  <a:srgbClr val="666666"/>
                </a:solidFill>
                <a:highlight>
                  <a:schemeClr val="lt1"/>
                </a:highlight>
              </a:rPr>
              <a:t>[9] </a:t>
            </a:r>
            <a:r>
              <a:rPr lang="en-GB" sz="800">
                <a:solidFill>
                  <a:srgbClr val="222222"/>
                </a:solidFill>
                <a:highlight>
                  <a:schemeClr val="lt1"/>
                </a:highlight>
              </a:rPr>
              <a:t>Karmon, Danny, Daniel Zoran, and Yoav Goldberg. "Lavan: Localized and visible adversarial noise." </a:t>
            </a:r>
            <a:r>
              <a:rPr i="1" lang="en-GB" sz="800">
                <a:solidFill>
                  <a:srgbClr val="222222"/>
                </a:solidFill>
                <a:highlight>
                  <a:schemeClr val="lt1"/>
                </a:highlight>
              </a:rPr>
              <a:t>International Conference on Machine Learning</a:t>
            </a:r>
            <a:r>
              <a:rPr lang="en-GB" sz="800">
                <a:solidFill>
                  <a:srgbClr val="222222"/>
                </a:solidFill>
                <a:highlight>
                  <a:schemeClr val="lt1"/>
                </a:highlight>
              </a:rPr>
              <a:t>. PMLR, 2018.</a:t>
            </a:r>
            <a:endParaRPr sz="8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GB" sz="800">
                <a:solidFill>
                  <a:srgbClr val="666666"/>
                </a:solidFill>
                <a:highlight>
                  <a:schemeClr val="lt1"/>
                </a:highlight>
              </a:rPr>
              <a:t>[10] </a:t>
            </a:r>
            <a:r>
              <a:rPr lang="en-GB" sz="800">
                <a:solidFill>
                  <a:srgbClr val="434343"/>
                </a:solidFill>
                <a:highlight>
                  <a:schemeClr val="lt1"/>
                </a:highlight>
              </a:rPr>
              <a:t>Bai, Tao, Jinqi Luo, and Jun Zhao. "Inconspicuous adversarial patches for fooling image-recognition systems on mobile devices." </a:t>
            </a:r>
            <a:r>
              <a:rPr i="1" lang="en-GB" sz="800">
                <a:solidFill>
                  <a:srgbClr val="434343"/>
                </a:solidFill>
                <a:highlight>
                  <a:schemeClr val="lt1"/>
                </a:highlight>
              </a:rPr>
              <a:t>IEEE Internet of Things Journal</a:t>
            </a:r>
            <a:r>
              <a:rPr lang="en-GB" sz="800">
                <a:solidFill>
                  <a:srgbClr val="434343"/>
                </a:solidFill>
                <a:highlight>
                  <a:schemeClr val="lt1"/>
                </a:highlight>
              </a:rPr>
              <a:t> 9.12 (2021): 9515-9524.</a:t>
            </a:r>
            <a:endParaRPr sz="8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800"/>
          </a:p>
        </p:txBody>
      </p:sp>
      <p:pic>
        <p:nvPicPr>
          <p:cNvPr id="433" name="Google Shape;433;p48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8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Reference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800">
                <a:solidFill>
                  <a:srgbClr val="434343"/>
                </a:solidFill>
              </a:rPr>
              <a:t>[11] </a:t>
            </a:r>
            <a:r>
              <a:rPr lang="en-GB" sz="800">
                <a:solidFill>
                  <a:schemeClr val="dk1"/>
                </a:solidFill>
                <a:highlight>
                  <a:srgbClr val="FFFFFF"/>
                </a:highlight>
              </a:rPr>
              <a:t>Alon Zolfi, Moshe Kravchik, Yuval Elovici, and Asaf Shabtai. The translucent patch: A</a:t>
            </a:r>
            <a:r>
              <a:rPr lang="en-GB" sz="800">
                <a:solidFill>
                  <a:schemeClr val="dk1"/>
                </a:solidFill>
              </a:rPr>
              <a:t> </a:t>
            </a:r>
            <a:r>
              <a:rPr lang="en-GB" sz="800">
                <a:solidFill>
                  <a:schemeClr val="dk1"/>
                </a:solidFill>
                <a:highlight>
                  <a:srgbClr val="FFFFFF"/>
                </a:highlight>
              </a:rPr>
              <a:t>physical and universal attack on object detectors. In Proceedings of the IEEE/CVF Conference</a:t>
            </a:r>
            <a:r>
              <a:rPr lang="en-GB" sz="800">
                <a:solidFill>
                  <a:schemeClr val="dk1"/>
                </a:solidFill>
              </a:rPr>
              <a:t> </a:t>
            </a:r>
            <a:r>
              <a:rPr lang="en-GB" sz="800">
                <a:solidFill>
                  <a:schemeClr val="dk1"/>
                </a:solidFill>
                <a:highlight>
                  <a:srgbClr val="FFFFFF"/>
                </a:highlight>
              </a:rPr>
              <a:t>on Computer Vision and Pattern Recognition, pages 15232–15241, 2021.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800"/>
          </a:p>
        </p:txBody>
      </p:sp>
      <p:pic>
        <p:nvPicPr>
          <p:cNvPr id="440" name="Google Shape;440;p49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9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Reference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>
            <p:ph type="title"/>
          </p:nvPr>
        </p:nvSpPr>
        <p:spPr>
          <a:xfrm>
            <a:off x="311700" y="3311050"/>
            <a:ext cx="5778600" cy="14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00">
                <a:solidFill>
                  <a:srgbClr val="009BC4"/>
                </a:solidFill>
              </a:rPr>
              <a:t>Thank you</a:t>
            </a:r>
            <a:endParaRPr sz="84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115800" y="993950"/>
            <a:ext cx="3155700" cy="26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83625" y="4808975"/>
            <a:ext cx="1129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Image credit: [5,10]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5">
            <a:alphaModFix/>
          </a:blip>
          <a:srcRect b="2818" l="0" r="0" t="0"/>
          <a:stretch/>
        </p:blipFill>
        <p:spPr>
          <a:xfrm>
            <a:off x="892000" y="1885650"/>
            <a:ext cx="4503949" cy="24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2000" y="1885650"/>
            <a:ext cx="2430000" cy="2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8520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Firstly </a:t>
            </a:r>
            <a:r>
              <a:rPr lang="en-GB"/>
              <a:t>be </a:t>
            </a:r>
            <a:r>
              <a:rPr b="1" lang="en-GB"/>
              <a:t>Imperceptible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Achieving invisibility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115800" y="993950"/>
            <a:ext cx="38895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83625" y="4808975"/>
            <a:ext cx="1129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Image credit: [7,8]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650" y="1851725"/>
            <a:ext cx="2464176" cy="246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7375" y="1851725"/>
            <a:ext cx="2429975" cy="24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8520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Secondly be </a:t>
            </a:r>
            <a:r>
              <a:rPr b="1" lang="en-GB"/>
              <a:t>Inconspicuous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>
                <a:solidFill>
                  <a:srgbClr val="009BC4"/>
                </a:solidFill>
              </a:rPr>
              <a:t>Achieving invisibility</a:t>
            </a:r>
            <a:endParaRPr sz="302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115800" y="993950"/>
            <a:ext cx="3155700" cy="26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13" y="1717488"/>
            <a:ext cx="2668849" cy="21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263" y="1717500"/>
            <a:ext cx="2125226" cy="21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6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83625" y="4808975"/>
            <a:ext cx="1129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Image credit: [1,2,4]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7">
            <a:alphaModFix/>
          </a:blip>
          <a:srcRect b="0" l="18205" r="10289" t="0"/>
          <a:stretch/>
        </p:blipFill>
        <p:spPr>
          <a:xfrm>
            <a:off x="6373787" y="1701000"/>
            <a:ext cx="2035100" cy="21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Adversarial </a:t>
            </a:r>
            <a:r>
              <a:rPr lang="en-GB" sz="3000">
                <a:solidFill>
                  <a:srgbClr val="009BC4"/>
                </a:solidFill>
              </a:rPr>
              <a:t>patch</a:t>
            </a:r>
            <a:r>
              <a:rPr lang="en-GB" sz="3000">
                <a:solidFill>
                  <a:srgbClr val="009BC4"/>
                </a:solidFill>
              </a:rPr>
              <a:t> attack on object detectors </a:t>
            </a:r>
            <a:endParaRPr sz="3000">
              <a:solidFill>
                <a:srgbClr val="009BC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115800" y="993950"/>
            <a:ext cx="3155700" cy="26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347" y="1756252"/>
            <a:ext cx="2104571" cy="163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3932" y="1756261"/>
            <a:ext cx="1675886" cy="163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6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83625" y="4808975"/>
            <a:ext cx="1129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Image credit: [1,2,4]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7">
            <a:alphaModFix/>
          </a:blip>
          <a:srcRect b="0" l="18205" r="10289" t="0"/>
          <a:stretch/>
        </p:blipFill>
        <p:spPr>
          <a:xfrm>
            <a:off x="5992831" y="1743775"/>
            <a:ext cx="1604816" cy="16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Adversarial patch attack on object detectors </a:t>
            </a:r>
            <a:endParaRPr sz="3000">
              <a:solidFill>
                <a:srgbClr val="009BC4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1546350" y="3893375"/>
            <a:ext cx="605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Access </a:t>
            </a:r>
            <a:r>
              <a:rPr lang="en-GB" sz="2400">
                <a:solidFill>
                  <a:schemeClr val="dk2"/>
                </a:solidFill>
              </a:rPr>
              <a:t>to </a:t>
            </a:r>
            <a:r>
              <a:rPr lang="en-GB" sz="2400">
                <a:solidFill>
                  <a:schemeClr val="dk2"/>
                </a:solidFill>
              </a:rPr>
              <a:t>the object instances is required!!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4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83625" y="4808975"/>
            <a:ext cx="1129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Image credit: [11]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The translucent patch</a:t>
            </a:r>
            <a:endParaRPr sz="3000">
              <a:solidFill>
                <a:srgbClr val="009BC4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75" y="1230950"/>
            <a:ext cx="4118175" cy="2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25752" l="31756" r="31110" t="52175"/>
          <a:stretch/>
        </p:blipFill>
        <p:spPr>
          <a:xfrm>
            <a:off x="7861600" y="4572525"/>
            <a:ext cx="1282400" cy="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4">
            <a:alphaModFix/>
          </a:blip>
          <a:srcRect b="-281312" l="-1716" r="12780" t="249802"/>
          <a:stretch/>
        </p:blipFill>
        <p:spPr>
          <a:xfrm>
            <a:off x="0" y="4683500"/>
            <a:ext cx="7861600" cy="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83625" y="4808975"/>
            <a:ext cx="1129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Image credit: [11]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9BC4"/>
                </a:solidFill>
              </a:rPr>
              <a:t>The translucent patch</a:t>
            </a:r>
            <a:endParaRPr sz="3000">
              <a:solidFill>
                <a:srgbClr val="009BC4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50" y="1714113"/>
            <a:ext cx="2634199" cy="17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6">
            <a:alphaModFix/>
          </a:blip>
          <a:srcRect b="3775" l="0" r="0" t="3236"/>
          <a:stretch/>
        </p:blipFill>
        <p:spPr>
          <a:xfrm>
            <a:off x="4003650" y="1315675"/>
            <a:ext cx="3857947" cy="2512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21"/>
          <p:cNvSpPr txBox="1"/>
          <p:nvPr/>
        </p:nvSpPr>
        <p:spPr>
          <a:xfrm>
            <a:off x="3126450" y="2133163"/>
            <a:ext cx="388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chemeClr val="dk2"/>
                </a:solidFill>
              </a:rPr>
              <a:t>+</a:t>
            </a:r>
            <a:endParaRPr sz="4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